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4"/>
  </p:notesMasterIdLst>
  <p:handoutMasterIdLst>
    <p:handoutMasterId r:id="rId25"/>
  </p:handoutMasterIdLst>
  <p:sldIdLst>
    <p:sldId id="484" r:id="rId4"/>
    <p:sldId id="667" r:id="rId5"/>
    <p:sldId id="669" r:id="rId6"/>
    <p:sldId id="671" r:id="rId7"/>
    <p:sldId id="672" r:id="rId8"/>
    <p:sldId id="687" r:id="rId9"/>
    <p:sldId id="673" r:id="rId10"/>
    <p:sldId id="674" r:id="rId11"/>
    <p:sldId id="675" r:id="rId12"/>
    <p:sldId id="676" r:id="rId13"/>
    <p:sldId id="677" r:id="rId14"/>
    <p:sldId id="678" r:id="rId15"/>
    <p:sldId id="679" r:id="rId16"/>
    <p:sldId id="680" r:id="rId17"/>
    <p:sldId id="681" r:id="rId18"/>
    <p:sldId id="685" r:id="rId19"/>
    <p:sldId id="686" r:id="rId20"/>
    <p:sldId id="683" r:id="rId21"/>
    <p:sldId id="682" r:id="rId22"/>
    <p:sldId id="684" r:id="rId23"/>
  </p:sldIdLst>
  <p:sldSz cx="9144000" cy="6858000" type="screen4x3"/>
  <p:notesSz cx="6858000" cy="9144000"/>
  <p:custDataLst>
    <p:tags r:id="rId29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AE"/>
    <a:srgbClr val="008ABD"/>
    <a:srgbClr val="0A9DCD"/>
    <a:srgbClr val="0C4296"/>
    <a:srgbClr val="F3F5F2"/>
    <a:srgbClr val="0085B8"/>
    <a:srgbClr val="0000FF"/>
    <a:srgbClr val="FFF887"/>
    <a:srgbClr val="FFF357"/>
    <a:srgbClr val="317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1326" y="108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73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5.xml"/><Relationship Id="rId4" Type="http://schemas.openxmlformats.org/officeDocument/2006/relationships/image" Target="../media/image22.png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1.xml"/><Relationship Id="rId4" Type="http://schemas.openxmlformats.org/officeDocument/2006/relationships/image" Target="../media/image25.png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4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5.xml"/><Relationship Id="rId3" Type="http://schemas.openxmlformats.org/officeDocument/2006/relationships/image" Target="../media/image30.w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6.xml"/><Relationship Id="rId3" Type="http://schemas.openxmlformats.org/officeDocument/2006/relationships/image" Target="../media/image31.emf"/><Relationship Id="rId2" Type="http://schemas.openxmlformats.org/officeDocument/2006/relationships/oleObject" Target="../embeddings/oleObject4.bin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7.xml"/><Relationship Id="rId2" Type="http://schemas.openxmlformats.org/officeDocument/2006/relationships/image" Target="../media/image32.png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0.xml"/><Relationship Id="rId2" Type="http://schemas.openxmlformats.org/officeDocument/2006/relationships/image" Target="../media/image33.png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72.xml"/><Relationship Id="rId1" Type="http://schemas.openxmlformats.org/officeDocument/2006/relationships/tags" Target="../tags/tag17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tags" Target="../tags/tag139.xml"/><Relationship Id="rId5" Type="http://schemas.openxmlformats.org/officeDocument/2006/relationships/image" Target="../media/image6.png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image" Target="../media/image5.png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40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tags" Target="../tags/tag143.xml"/><Relationship Id="rId5" Type="http://schemas.openxmlformats.org/officeDocument/2006/relationships/image" Target="../media/image6.png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image" Target="../media/image5.png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44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tags" Target="../tags/tag146.xml"/><Relationship Id="rId5" Type="http://schemas.openxmlformats.org/officeDocument/2006/relationships/image" Target="../media/image11.png"/><Relationship Id="rId4" Type="http://schemas.openxmlformats.org/officeDocument/2006/relationships/tags" Target="../tags/tag145.xml"/><Relationship Id="rId3" Type="http://schemas.openxmlformats.org/officeDocument/2006/relationships/image" Target="../media/image10.png"/><Relationship Id="rId2" Type="http://schemas.openxmlformats.org/officeDocument/2006/relationships/oleObject" Target="../embeddings/oleObject1.bin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47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948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033851" y="2233612"/>
            <a:ext cx="6186791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模块三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3905" y="2858770"/>
            <a:ext cx="59448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日光灯电路的安装与设计</a:t>
            </a:r>
            <a:endParaRPr lang="zh-CN" altLang="en-US" sz="4000"/>
          </a:p>
        </p:txBody>
      </p:sp>
      <p:sp>
        <p:nvSpPr>
          <p:cNvPr id="11" name="文本框 10"/>
          <p:cNvSpPr txBox="1"/>
          <p:nvPr/>
        </p:nvSpPr>
        <p:spPr>
          <a:xfrm>
            <a:off x="2248535" y="3545205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单元7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RL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串联正弦交流电路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3340" y="1638935"/>
            <a:ext cx="7289873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无功功率</a:t>
            </a:r>
            <a:endParaRPr lang="en-US" altLang="zh-CN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对于</a:t>
            </a:r>
            <a:r>
              <a:rPr lang="en-US" altLang="zh-CN" sz="2800" b="1" i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RL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串联日光灯电路的安装与设计，电路中总的无功功率也是电感线圈上的无功功率，其大小为</a:t>
            </a:r>
            <a:endParaRPr lang="zh-CN" altLang="en-US" sz="2800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770" y="829310"/>
            <a:ext cx="4092575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2573020" y="3775075"/>
                <a:ext cx="3910330" cy="45910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𝑼𝑰𝒔𝒊𝒏</m:t>
                      </m:r>
                      <m:r>
                        <a:rPr lang="zh-CN" altLang="en-US" sz="2400" b="1" i="1" smtClean="0">
                          <a:latin typeface="Cambria Math" panose="02040503050406030204" pitchFamily="18" charset="0"/>
                        </a:rPr>
                        <m:t>𝝋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p>
                        <m:sSup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p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zh-CN" altLang="en-US" sz="2400" b="1" dirty="0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3020" y="3775075"/>
                <a:ext cx="3910330" cy="4591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7525" y="1549356"/>
            <a:ext cx="8064500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有功功率   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指在一个完整周期中，由电阻上消耗的功率，用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 。单位为瓦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Ｗ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1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770" y="829310"/>
            <a:ext cx="4092575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884555" y="3930015"/>
                <a:ext cx="7256145" cy="54292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  <m:nary>
                      <m:nary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p>
                      <m:e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𝒑𝒅𝒕</m:t>
                        </m:r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den>
                        </m:f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𝑼𝑰</m:t>
                        </m:r>
                        <m:nary>
                          <m:naryPr>
                            <m:ctrlP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p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zh-CN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1" i="1" smtClean="0">
                                    <a:latin typeface="Cambria Math" panose="02040503050406030204" pitchFamily="18" charset="0"/>
                                  </a:rPr>
                                  <m:t>𝒄𝒐𝒔</m:t>
                                </m:r>
                                <m:r>
                                  <a:rPr lang="zh-CN" altLang="en-US" sz="2000" b="1" i="1" smtClean="0">
                                    <a:latin typeface="Cambria Math" panose="02040503050406030204" pitchFamily="18" charset="0"/>
                                  </a:rPr>
                                  <m:t>𝝋</m:t>
                                </m:r>
                                <m:r>
                                  <a:rPr lang="en-US" altLang="zh-CN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zh-CN" sz="2000" b="1" i="1" smtClean="0">
                                    <a:latin typeface="Cambria Math" panose="02040503050406030204" pitchFamily="18" charset="0"/>
                                  </a:rPr>
                                  <m:t>𝒄𝒐𝒔</m:t>
                                </m:r>
                                <m:d>
                                  <m:dPr>
                                    <m:ctrlP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zh-CN" altLang="en-US" sz="2000" b="1" i="1" smtClean="0">
                                        <a:latin typeface="Cambria Math" panose="02040503050406030204" pitchFamily="18" charset="0"/>
                                      </a:rPr>
                                      <m:t>𝝎</m:t>
                                    </m:r>
                                    <m: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  <m:r>
                                      <a:rPr lang="en-US" altLang="zh-CN" sz="2000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zh-CN" altLang="en-US" sz="2000" b="1" i="1" smtClean="0">
                                        <a:latin typeface="Cambria Math" panose="02040503050406030204" pitchFamily="18" charset="0"/>
                                      </a:rPr>
                                      <m:t>𝝋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𝒅𝒕</m:t>
                            </m:r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𝑼𝑰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altLang="zh-CN" sz="2000" b="1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𝒄𝒐𝒔</m:t>
                    </m:r>
                    <m:r>
                      <a:rPr lang="zh-CN" altLang="en-US" sz="2000" b="1" i="1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endParaRPr lang="zh-CN" altLang="en-US" sz="2000" b="1" dirty="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555" y="3930015"/>
                <a:ext cx="7256145" cy="5429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884555" y="4730750"/>
                <a:ext cx="3272155" cy="67310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no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𝑷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𝑼𝑰𝒄𝒐𝒔</m:t>
                      </m:r>
                      <m:r>
                        <a:rPr lang="zh-CN" altLang="en-US" sz="20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𝝋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𝑹</m:t>
                      </m:r>
                      <m:sSup>
                        <m:sSup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altLang="zh-CN" sz="2000" b="1" i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555" y="4730750"/>
                <a:ext cx="3272155" cy="6731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11188" y="1638935"/>
            <a:ext cx="7725948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视在功率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	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把电路中总电压与总电流有效值的乘积称之为视在功率，用</a:t>
            </a:r>
            <a:r>
              <a:rPr lang="en-US" altLang="zh-CN" sz="28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表示，单位为伏安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(VA)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或千伏安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(KVA)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，它代表了电源所能提供的功率。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770" y="829310"/>
            <a:ext cx="4092575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3260661" y="4203954"/>
                <a:ext cx="1108075" cy="46037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𝑺</m:t>
                      </m:r>
                      <m:r>
                        <a:rPr lang="en-US" altLang="zh-CN" sz="2400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𝑼𝑰</m:t>
                      </m:r>
                    </m:oMath>
                  </m:oMathPara>
                </a14:m>
                <a:endParaRPr lang="zh-CN" altLang="en-US" sz="2400" b="1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0661" y="4203954"/>
                <a:ext cx="1108075" cy="460375"/>
              </a:xfrm>
              <a:prstGeom prst="rect">
                <a:avLst/>
              </a:prstGeom>
              <a:blipFill rotWithShape="1">
                <a:blip r:embed="rId4"/>
                <a:stretch>
                  <a:fillRect l="-52" t="-55" r="52" b="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6"/>
              <p:cNvSpPr txBox="1">
                <a:spLocks noChangeArrowheads="1"/>
              </p:cNvSpPr>
              <p:nvPr/>
            </p:nvSpPr>
            <p:spPr bwMode="auto">
              <a:xfrm>
                <a:off x="611188" y="1638935"/>
                <a:ext cx="7725948" cy="3415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altLang="zh-CN" b="1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5. </a:t>
                </a:r>
                <a:r>
                  <a:rPr lang="zh-CN" altLang="en-US" b="1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功率因数</a:t>
                </a:r>
                <a:r>
                  <a:rPr lang="zh-CN" altLang="en-US" sz="2800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	</a:t>
                </a:r>
                <a:endParaRPr lang="en-US" altLang="zh-CN" sz="2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  </a:t>
                </a:r>
                <a:endParaRPr lang="en-US" altLang="zh-CN" sz="2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endParaRPr lang="en-US" altLang="zh-CN" sz="2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2800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</a:t>
                </a:r>
                <a:r>
                  <a:rPr lang="zh-CN" altLang="en-US" sz="2800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有功功率与视在功率的比值，称</a:t>
                </a:r>
                <a:r>
                  <a:rPr lang="zh-CN" altLang="en-US" sz="2800" b="1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功率因数</a:t>
                </a:r>
                <a:r>
                  <a:rPr lang="zh-CN" altLang="en-US" sz="2800" dirty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，</a:t>
                </a:r>
                <a:r>
                  <a:rPr lang="zh-CN" altLang="en-US" sz="28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8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𝐶𝑂𝑆</m:t>
                    </m:r>
                    <m:r>
                      <a:rPr lang="en-US" altLang="zh-CN" sz="2800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zh-CN" altLang="en-US" sz="2800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表示。</a:t>
                </a:r>
                <a:endParaRPr lang="zh-CN" altLang="en-US" sz="28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18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188" y="1638935"/>
                <a:ext cx="7725948" cy="3415030"/>
              </a:xfrm>
              <a:prstGeom prst="rect">
                <a:avLst/>
              </a:prstGeom>
              <a:blipFill rotWithShape="1">
                <a:blip r:embed="rId2"/>
                <a:stretch>
                  <a:fillRect l="-4" r="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77160" y="2665730"/>
            <a:ext cx="3889375" cy="60134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rgbClr val="FFC000"/>
            </a:solidFill>
          </a:ln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4770" y="829310"/>
            <a:ext cx="4092575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9552" y="1772816"/>
            <a:ext cx="7920880" cy="707886"/>
          </a:xfrm>
          <a:prstGeom prst="rect">
            <a:avLst/>
          </a:prstGeom>
          <a:blipFill>
            <a:blip r:embed="rId2"/>
            <a:stretch>
              <a:fillRect l="-847" t="-6897" b="-12931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3098585"/>
            <a:ext cx="1990725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文本框 1"/>
          <p:cNvSpPr txBox="1"/>
          <p:nvPr/>
        </p:nvSpPr>
        <p:spPr>
          <a:xfrm>
            <a:off x="486410" y="1295400"/>
            <a:ext cx="8499475" cy="175323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练习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交流电路如图所示，已知正弦电压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u=220sin(314t-30</a:t>
            </a:r>
            <a:r>
              <a:rPr lang="en-US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°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)V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altLang="zh-CN" sz="24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=30Ω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R=40Ω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，试求电路的阻抗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|Z|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、电流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、有功功率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、无功功率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、功率因数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λ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对象 10"/>
          <p:cNvGraphicFramePr/>
          <p:nvPr/>
        </p:nvGraphicFramePr>
        <p:xfrm>
          <a:off x="486410" y="3522345"/>
          <a:ext cx="1894840" cy="2429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2" imgW="1371600" imgH="1600200" progId="Paint.Picture">
                  <p:embed/>
                </p:oleObj>
              </mc:Choice>
              <mc:Fallback>
                <p:oleObj name="" r:id="rId2" imgW="1371600" imgH="1600200" progId="Paint.Picture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6410" y="3522345"/>
                        <a:ext cx="1894840" cy="2429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4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文本框 1"/>
          <p:cNvSpPr txBox="1"/>
          <p:nvPr/>
        </p:nvSpPr>
        <p:spPr>
          <a:xfrm>
            <a:off x="372745" y="1122045"/>
            <a:ext cx="8499475" cy="230695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练习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如图所示为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RL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串联电路，图中电压表可视为理想电压表。已知电压表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V1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V2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的读数分别为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6V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8V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，则电压表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的读数为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_________V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；若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R=30Ω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、感抗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XL=40Ω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，则总阻抗为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_________Ω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-2147482602"/>
          <p:cNvGraphicFramePr/>
          <p:nvPr/>
        </p:nvGraphicFramePr>
        <p:xfrm>
          <a:off x="2077720" y="3890010"/>
          <a:ext cx="4572000" cy="2218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3305175" imgH="1733550" progId="Visio.Drawing.11">
                  <p:embed/>
                </p:oleObj>
              </mc:Choice>
              <mc:Fallback>
                <p:oleObj name="" r:id="rId2" imgW="3305175" imgH="1733550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77720" y="3890010"/>
                        <a:ext cx="4572000" cy="221805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4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/>
              <p:cNvSpPr txBox="1"/>
              <p:nvPr/>
            </p:nvSpPr>
            <p:spPr>
              <a:xfrm>
                <a:off x="236855" y="1122045"/>
                <a:ext cx="8771890" cy="5123815"/>
              </a:xfrm>
              <a:prstGeom prst="rect">
                <a:avLst/>
              </a:prstGeom>
            </p:spPr>
            <p:txBody>
              <a:bodyPr wrap="square">
                <a:spAutoFit/>
                <a:extLst>
                  <a:ext uri="{4A0BC546-FE56-4ADE-93B0-CB8AF2F6F144}">
                    <wpsdc:textFrameExt xmlns:wpsdc="http://www.wps.cn/officeDocument/2022/drawingmlCustomData" type="text"/>
                  </a:ext>
                </a:extLst>
              </a:bodyPr>
              <a:p>
                <a:pPr>
                  <a:lnSpc>
                    <a:spcPct val="150000"/>
                  </a:lnSpc>
                </a:pPr>
                <a:r>
                  <a:rPr lang="zh-CN" altLang="en-US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练习</a:t>
                </a:r>
                <a:r>
                  <a:rPr lang="en-US" altLang="zh-CN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某感性器件的电阻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R=6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，感抗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18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=8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，则其阻抗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|Z|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为（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）。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．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14              B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．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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          C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．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48             D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．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10</a:t>
                </a:r>
                <a:endParaRPr lang="en-US" altLang="zh-CN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练习</a:t>
                </a:r>
                <a:r>
                  <a:rPr lang="en-US" altLang="zh-CN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4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.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在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RL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串联电路交流电路中，随着加在电路两端交流电压的频率不断提高，则电压超前电流的相位角（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   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）。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A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．增大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	       B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．减小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	        C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．保持不变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	D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ABC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皆有可能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练习</a:t>
                </a:r>
                <a:r>
                  <a:rPr lang="en-US" altLang="zh-CN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5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.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在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RL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串联电路交流电路中，随着加在电路两端交流电压的频率不断提高，则电路的功率因数（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   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）。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A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．增大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	       B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．减小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	        C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．保持不变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	D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．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ABC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皆有可能</a:t>
                </a:r>
                <a:endParaRPr lang="en-US" altLang="zh-CN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练习</a:t>
                </a:r>
                <a:r>
                  <a:rPr lang="en-US" altLang="zh-CN" sz="2400" b="1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6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.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RL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串联电路交流电路中，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400" i="1">
                        <a:latin typeface="Cambria Math" panose="02040503050406030204" pitchFamily="18" charset="0"/>
                        <a:ea typeface="微软雅黑" panose="020B0503020204020204" pitchFamily="34" charset="-122"/>
                        <a:cs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sz="2400" i="1">
                        <a:latin typeface="Cambria Math" panose="02040503050406030204" pitchFamily="18" charset="0"/>
                        <a:ea typeface="微软雅黑" panose="020B0503020204020204" pitchFamily="34" charset="-122"/>
                        <a:cs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）</a:t>
                </a:r>
                <a:endParaRPr lang="en-US" altLang="zh-CN" sz="24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855" y="1122045"/>
                <a:ext cx="8771890" cy="5123815"/>
              </a:xfrm>
              <a:prstGeom prst="rect">
                <a:avLst/>
              </a:prstGeom>
              <a:blipFill rotWithShape="1">
                <a:blip r:embed="rId2"/>
                <a:stretch>
                  <a:fillRect r="-8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63600" y="2224475"/>
            <a:ext cx="7651329" cy="29674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en-US" altLang="zh-CN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RL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串联电路的电压、电流关系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en-US" altLang="zh-CN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RL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串联电路的功率关系和功率因数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-3810" y="404495"/>
            <a:ext cx="779526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单元7</a:t>
            </a:r>
            <a:r>
              <a:rPr kumimoji="1" lang="en-US" altLang="zh-CN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RL</a:t>
            </a:r>
            <a:r>
              <a: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串联正弦交流电路</a:t>
            </a:r>
            <a:endParaRPr kumimoji="1" lang="zh-CN" altLang="en-US" sz="2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8298" y="2109383"/>
            <a:ext cx="2622719" cy="249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7158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5869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608212" y="2821887"/>
            <a:ext cx="8027203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正弦交流电的一些基本概念和物理量；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纯电阻电路、纯电感电路、纯电容；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电路的电压与电流的大小、相位关系；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串联谐振电路的形成与特点；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提高功率因数的意义。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596265" y="96520"/>
            <a:ext cx="787273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模块三　日光灯电路的安装与设计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56710" y="414655"/>
            <a:ext cx="4993640" cy="406400"/>
            <a:chOff x="6546" y="653"/>
            <a:chExt cx="7864" cy="640"/>
          </a:xfrm>
        </p:grpSpPr>
        <p:grpSp>
          <p:nvGrpSpPr>
            <p:cNvPr id="10" name="组合 9"/>
            <p:cNvGrpSpPr/>
            <p:nvPr/>
          </p:nvGrpSpPr>
          <p:grpSpPr>
            <a:xfrm>
              <a:off x="6546" y="653"/>
              <a:ext cx="7865" cy="628"/>
              <a:chOff x="4774" y="800"/>
              <a:chExt cx="7865" cy="628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6743" y="800"/>
                <a:ext cx="1984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style>
              <a:lnRef idx="0">
                <a:srgbClr val="FFFFFF"/>
              </a:lnRef>
              <a:fillRef idx="2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讲授新知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8699" y="800"/>
                <a:ext cx="1984" cy="6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007AAE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55" y="800"/>
                <a:ext cx="1984" cy="628"/>
              </a:xfrm>
              <a:prstGeom prst="rect">
                <a:avLst/>
              </a:prstGeom>
              <a:solidFill>
                <a:srgbClr val="007AA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4774" y="800"/>
                <a:ext cx="1984" cy="628"/>
              </a:xfrm>
              <a:prstGeom prst="rect">
                <a:avLst/>
              </a:prstGeom>
              <a:ln>
                <a:noFill/>
              </a:ln>
            </p:spPr>
            <p:style>
              <a:lnRef idx="3">
                <a:schemeClr val="accent4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课堂导入</a:t>
                </a:r>
                <a:endParaRPr lang="zh-CN" altLang="en-US" sz="20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6546" y="1293"/>
              <a:ext cx="7854" cy="1"/>
            </a:xfrm>
            <a:prstGeom prst="line">
              <a:avLst/>
            </a:prstGeom>
            <a:ln w="28575">
              <a:solidFill>
                <a:srgbClr val="007AA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-3810" y="404495"/>
            <a:ext cx="779526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单元7</a:t>
            </a:r>
            <a:r>
              <a:rPr kumimoji="1" lang="en-US" altLang="zh-CN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RL</a:t>
            </a:r>
            <a:r>
              <a: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串联正弦交流电路</a:t>
            </a:r>
            <a:endParaRPr kumimoji="1" lang="zh-CN" altLang="en-US" sz="2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173990" y="1794510"/>
            <a:ext cx="8650605" cy="506349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 indent="267970" algn="ctr">
              <a:lnSpc>
                <a:spcPct val="150000"/>
              </a:lnSpc>
              <a:buNone/>
            </a:pPr>
            <a:r>
              <a:rPr lang="zh-CN" altLang="zh-CN" sz="2000" b="1" kern="100" dirty="0">
                <a:solidFill>
                  <a:srgbClr val="060607"/>
                </a:solidFill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提升数据传输效率的关键设计</a:t>
            </a:r>
            <a:r>
              <a:rPr lang="zh-CN" altLang="zh-CN" sz="2000" b="1" kern="100" dirty="0">
                <a:solidFill>
                  <a:srgbClr val="060607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kern="100" dirty="0">
                <a:solidFill>
                  <a:srgbClr val="060607"/>
                </a:solidFill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RL</a:t>
            </a:r>
            <a:r>
              <a:rPr lang="zh-CN" altLang="zh-CN" sz="2000" b="1" kern="100" dirty="0">
                <a:solidFill>
                  <a:srgbClr val="060607"/>
                </a:solidFill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串联电路在无线传感器网络信号放大</a:t>
            </a: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buNone/>
            </a:pP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在无线传感器网络中，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RL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串联电路被用于设计信号放大电路，以放大传感器信号，提高信号的传输距离和接收灵敏度。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buNone/>
            </a:pP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WSN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传感器通常输出的是微弱的电信号，这些信号在传输过程中可能会受到衰减和干扰。信号放大电路的作用是将这些微弱信号放大到足够的水平，以便于处理和传输。放大电路不仅能够提高信号的幅度，还可以提高信号的传输距离和接收灵敏度，确保数据的准确性和完整性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RL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串联电路在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WSN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中的信号放大电路设计中，电感（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）和电阻（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）元件的选择对电路的性能至关重要。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通过选择合适的电阻和电感元件，可以提高信号放大电路的放大倍数和带宽。无线传感器网络（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WSN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）中的信号放大是确保传感器数据能够有效传输到接收器的重要环节。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RL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串联电路在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WSN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中的信号放大应用，主要是利用电感和电阻元件的组合来实现信号的滤波、放大和阻抗匹配。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0" y="24955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236855" y="986155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5060" y="2018665"/>
            <a:ext cx="7841298" cy="230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在实际电路中，大多数用电设备都同时含有电阻</a:t>
            </a: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和电感</a:t>
            </a: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，实际上它们是串联后接在电路中。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" y="1711613"/>
            <a:ext cx="2664226" cy="3060589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5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3094159" y="1829341"/>
                <a:ext cx="5502993" cy="22467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因为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R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和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L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是串联接在电路中的，所以他们有一个相同的电流强度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i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。</a:t>
                </a:r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设</a:t>
                </a:r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𝒊</m:t>
                      </m:r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8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则</a:t>
                </a:r>
                <a:endParaRPr lang="zh-CN" altLang="en-US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24" name="Rectangle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3094159" y="1829341"/>
                <a:ext cx="5502993" cy="2246769"/>
              </a:xfrm>
              <a:prstGeom prst="rect">
                <a:avLst/>
              </a:prstGeom>
              <a:blipFill rotWithShape="1">
                <a:blip r:embed="rId5"/>
                <a:stretch>
                  <a:fillRect l="-8" t="-24" r="-2368" b="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6" name="Rectangle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4770" y="829310"/>
            <a:ext cx="3549650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电压与电流的关系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3773170" y="5219065"/>
                <a:ext cx="7636510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𝒔𝒊𝒏</m:t>
                    </m:r>
                    <m:r>
                      <a:rPr lang="zh-CN" altLang="en-US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func>
                      <m:func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d>
                          <m:dPr>
                            <m:ctrlP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𝝎</m:t>
                            </m:r>
                            <m: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90</m:t>
                            </m:r>
                            <m: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</m:e>
                        </m:d>
                      </m:e>
                    </m:func>
                  </m:oMath>
                </a14:m>
                <a:endParaRPr lang="en-US" altLang="zh-CN" sz="2000" b="1" i="1" dirty="0">
                  <a:solidFill>
                    <a:schemeClr val="tx1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170" y="5219065"/>
                <a:ext cx="7636510" cy="39878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266440" y="4076065"/>
                <a:ext cx="2926080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altLang="zh-CN" sz="2000" b="1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440" y="4076065"/>
                <a:ext cx="2926080" cy="39878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3518535" y="4647565"/>
                <a:ext cx="3369945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func>
                        <m:func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90</m:t>
                              </m:r>
                              <m: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zh-CN" sz="2000" b="1" i="1" dirty="0">
                  <a:solidFill>
                    <a:schemeClr val="tx1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535" y="4647565"/>
                <a:ext cx="3369945" cy="39878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" y="1711613"/>
            <a:ext cx="2664226" cy="3060589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5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3094159" y="1829341"/>
                <a:ext cx="5502993" cy="22467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因为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R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和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L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是串联接在电路中的，所以他们有一个相同的电流强度</a:t>
                </a:r>
                <a:r>
                  <a:rPr lang="en-US" altLang="zh-CN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i</a:t>
                </a:r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。</a:t>
                </a:r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设</a:t>
                </a:r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𝒊</m:t>
                      </m:r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8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800" b="1" i="1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altLang="zh-CN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eaLnBrk="1" hangingPunct="1"/>
                <a:r>
                  <a:rPr lang="zh-CN" altLang="en-US" sz="2800" b="1" dirty="0">
                    <a:solidFill>
                      <a:schemeClr val="dk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则</a:t>
                </a:r>
                <a:endParaRPr lang="zh-CN" altLang="en-US" sz="2800" b="1" dirty="0">
                  <a:solidFill>
                    <a:schemeClr val="dk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24" name="Rectangle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3094159" y="1829341"/>
                <a:ext cx="5502993" cy="2246769"/>
              </a:xfrm>
              <a:prstGeom prst="rect">
                <a:avLst/>
              </a:prstGeom>
              <a:blipFill rotWithShape="1">
                <a:blip r:embed="rId5"/>
                <a:stretch>
                  <a:fillRect l="-8" t="-24" r="-2368" b="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6" name="Rectangle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4770" y="829310"/>
            <a:ext cx="3549650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电压与电流的关系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3773170" y="5219065"/>
                <a:ext cx="7636510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𝒔𝒊𝒏</m:t>
                    </m:r>
                    <m:r>
                      <a:rPr lang="zh-CN" altLang="en-US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sSub>
                      <m:sSub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func>
                      <m:func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sz="20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d>
                          <m:dPr>
                            <m:ctrlP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𝝎</m:t>
                            </m:r>
                            <m: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90</m:t>
                            </m:r>
                            <m:r>
                              <a:rPr lang="en-US" altLang="zh-CN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</m:e>
                        </m:d>
                      </m:e>
                    </m:func>
                  </m:oMath>
                </a14:m>
                <a:endParaRPr lang="en-US" altLang="zh-CN" sz="2000" b="1" i="1" dirty="0">
                  <a:solidFill>
                    <a:schemeClr val="tx1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170" y="5219065"/>
                <a:ext cx="7636510" cy="39878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266440" y="4076065"/>
                <a:ext cx="2926080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altLang="zh-CN" sz="2000" b="1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440" y="4076065"/>
                <a:ext cx="2926080" cy="39878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3518535" y="4647565"/>
                <a:ext cx="3369945" cy="3987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func>
                        <m:func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90</m:t>
                              </m:r>
                              <m:r>
                                <a:rPr lang="en-US" altLang="zh-CN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zh-CN" sz="2000" b="1" i="1" dirty="0">
                  <a:solidFill>
                    <a:schemeClr val="tx1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535" y="4647565"/>
                <a:ext cx="3369945" cy="39878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C000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08909" y="1467926"/>
          <a:ext cx="2743421" cy="1356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位图图像" r:id="rId2" imgW="4371975" imgH="2152650" progId="PBrush">
                  <p:embed/>
                </p:oleObj>
              </mc:Choice>
              <mc:Fallback>
                <p:oleObj name="位图图像" r:id="rId2" imgW="4371975" imgH="2152650" progId="PBrus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909" y="1467926"/>
                        <a:ext cx="2743421" cy="135667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C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26732" y="3909249"/>
            <a:ext cx="625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则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53983" y="5494995"/>
            <a:ext cx="7957264" cy="646331"/>
          </a:xfrm>
          <a:prstGeom prst="rect">
            <a:avLst/>
          </a:prstGeom>
          <a:blipFill>
            <a:blip r:embed="rId5"/>
            <a:stretch>
              <a:fillRect l="-690" t="-6604" r="-613" b="-15094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4770" y="829310"/>
            <a:ext cx="3549650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电压与电流的关系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3663950" y="1510665"/>
                <a:ext cx="3720465" cy="38862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dirty="0"/>
                  <a:t>=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zh-CN" dirty="0"/>
                  <a:t>+j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acc>
                      <m:accPr>
                        <m:chr m:val="̇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</m:oMath>
                </a14:m>
                <a:r>
                  <a:rPr lang="en-US" altLang="zh-CN" dirty="0"/>
                  <a:t>=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𝑅</m:t>
                    </m:r>
                    <m:r>
                      <m:rPr>
                        <m:nor/>
                      </m:rPr>
                      <a:rPr lang="en-US" altLang="zh-CN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US" altLang="zh-CN" dirty="0">
                        <a:latin typeface="Cambria Math" panose="02040503050406030204" pitchFamily="18" charset="0"/>
                      </a:rPr>
                      <m:t>j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950" y="1510665"/>
                <a:ext cx="3720465" cy="3886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3663688" y="2079812"/>
                <a:ext cx="4028030" cy="149669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从相量图</a:t>
                </a:r>
                <a:r>
                  <a:rPr lang="en-US" altLang="zh-CN" dirty="0"/>
                  <a:t>3.7.2</a:t>
                </a:r>
                <a:r>
                  <a:rPr lang="zh-CN" altLang="en-US" dirty="0"/>
                  <a:t>中可以看到：</a:t>
                </a:r>
                <a:endParaRPr lang="en-US" altLang="zh-CN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𝐼𝑅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𝐼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688" y="2079812"/>
                <a:ext cx="4028030" cy="1496692"/>
              </a:xfrm>
              <a:prstGeom prst="rect">
                <a:avLst/>
              </a:prstGeom>
              <a:blipFill rotWithShape="1">
                <a:blip r:embed="rId8"/>
                <a:stretch>
                  <a:fillRect l="-9" t="-12" r="15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/>
              <p:cNvSpPr txBox="1"/>
              <p:nvPr/>
            </p:nvSpPr>
            <p:spPr>
              <a:xfrm>
                <a:off x="4051076" y="4602034"/>
                <a:ext cx="2315808" cy="48417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076" y="4602034"/>
                <a:ext cx="2315808" cy="484172"/>
              </a:xfrm>
              <a:prstGeom prst="rect">
                <a:avLst/>
              </a:prstGeom>
              <a:blipFill rotWithShape="1">
                <a:blip r:embed="rId9"/>
                <a:stretch>
                  <a:fillRect l="-18" t="-39" r="16" b="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9552" y="1653540"/>
            <a:ext cx="7416824" cy="646331"/>
          </a:xfrm>
          <a:prstGeom prst="rect">
            <a:avLst/>
          </a:prstGeom>
          <a:blipFill>
            <a:blip r:embed="rId2"/>
            <a:stretch>
              <a:fillRect l="-740" t="-6604" r="-576" b="-15094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2635250"/>
            <a:ext cx="20161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833495" y="2476977"/>
          <a:ext cx="2175510" cy="832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公式" r:id="rId4" imgW="1079500" imgH="419100" progId="Equation.3">
                  <p:embed/>
                </p:oleObj>
              </mc:Choice>
              <mc:Fallback>
                <p:oleObj name="公式" r:id="rId4" imgW="1079500" imgH="419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495" y="2476977"/>
                        <a:ext cx="2175510" cy="8324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1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82142" y="3524150"/>
            <a:ext cx="5102364" cy="646331"/>
          </a:xfrm>
          <a:prstGeom prst="rect">
            <a:avLst/>
          </a:prstGeom>
          <a:blipFill>
            <a:blip r:embed="rId6"/>
            <a:stretch>
              <a:fillRect l="-956" t="-6604" r="-239" b="-12264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028" y="4502691"/>
            <a:ext cx="5014592" cy="139065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64770" y="829310"/>
            <a:ext cx="3549650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电压与电流的关系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9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449" y="1403020"/>
            <a:ext cx="692549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瞬时功率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770" y="829310"/>
            <a:ext cx="4092575" cy="488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功率关系和功率因数</a:t>
            </a:r>
            <a:endParaRPr kumimoji="1"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3810" y="404495"/>
            <a:ext cx="9154160" cy="429895"/>
            <a:chOff x="-6" y="637"/>
            <a:chExt cx="14416" cy="677"/>
          </a:xfrm>
        </p:grpSpPr>
        <p:sp>
          <p:nvSpPr>
            <p:cNvPr id="10" name="文本框 9"/>
            <p:cNvSpPr txBox="1"/>
            <p:nvPr/>
          </p:nvSpPr>
          <p:spPr>
            <a:xfrm>
              <a:off x="-6" y="637"/>
              <a:ext cx="12276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单元7</a:t>
              </a:r>
              <a:r>
                <a:rPr kumimoji="1" lang="en-US" altLang="zh-CN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RL</a:t>
              </a:r>
              <a:r>
                <a:rPr kumimoji="1" lang="zh-CN" altLang="en-US" sz="22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串联正弦交流电路</a:t>
              </a:r>
              <a:endParaRPr kumimoji="1" lang="zh-CN" altLang="en-US" sz="2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587375" y="2034540"/>
                <a:ext cx="8190230" cy="10147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/>
                  <a:t>在</a:t>
                </a:r>
                <a:r>
                  <a:rPr lang="en-US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RL</a:t>
                </a:r>
                <a:r>
                  <a:rPr lang="zh-CN" altLang="en-US" sz="2000" b="1" dirty="0"/>
                  <a:t>串联正弦交流电路中，设正弦交流电路的</a:t>
                </a:r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电流为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𝒊</m:t>
                    </m:r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𝒔𝒊𝒏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altLang="zh-CN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,</a:t>
                </a:r>
                <a:r>
                  <a:rPr lang="zh-CN" altLang="en-US" sz="2000" b="1" dirty="0"/>
                  <a:t>电压为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𝒖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𝒔𝒊𝒏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（</m:t>
                    </m:r>
                    <m:r>
                      <a:rPr lang="zh-CN" altLang="en-US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𝝋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）</m:t>
                    </m:r>
                  </m:oMath>
                </a14:m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（</a:t>
                </a:r>
                <a14:m>
                  <m:oMath xmlns:m="http://schemas.openxmlformats.org/officeDocument/2006/math"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𝝋</m:t>
                    </m:r>
                    <m:r>
                      <a:rPr lang="en-US" altLang="zh-CN" sz="2000" b="1" i="0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&gt;</m:t>
                    </m:r>
                    <m:r>
                      <a:rPr lang="en-US" altLang="zh-CN" sz="2000" b="1" i="0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𝟎</m:t>
                    </m:r>
                  </m:oMath>
                </a14:m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），则瞬时功率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𝒑</m:t>
                    </m:r>
                  </m:oMath>
                </a14:m>
                <a:r>
                  <a:rPr lang="zh-CN" altLang="en-US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  <a:latin typeface="宋体" panose="02010600030101010101" pitchFamily="2" charset="-122"/>
                    <a:cs typeface="黑体" panose="02010609060101010101" pitchFamily="49" charset="-122"/>
                  </a:rPr>
                  <a:t>的表达式为：</a:t>
                </a:r>
                <a:endParaRPr lang="en-US" altLang="zh-CN" sz="20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宋体" panose="02010600030101010101" pitchFamily="2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75" y="2034540"/>
                <a:ext cx="8190230" cy="10147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2407920" y="3615690"/>
                <a:ext cx="4145915" cy="101473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𝒑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𝒖𝒊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黑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zh-CN" altLang="en-US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𝝎</m:t>
                      </m:r>
                      <m:r>
                        <a:rPr lang="en-US" altLang="zh-CN" sz="2000" b="1" i="1" smtClean="0">
                          <a:solidFill>
                            <a:schemeClr val="dk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𝒕𝒔𝒊𝒏</m:t>
                      </m:r>
                      <m:d>
                        <m:dPr>
                          <m:ctrlP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  <m:r>
                            <a:rPr lang="en-US" altLang="zh-CN" sz="20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altLang="zh-CN" sz="2000" b="1" i="1" smtClean="0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2000" b="1" i="1">
                              <a:solidFill>
                                <a:schemeClr val="dk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黑体" panose="02010609060101010101" pitchFamily="49" charset="-122"/>
                            </a:rPr>
                            <m:t>𝝋</m:t>
                          </m:r>
                        </m:e>
                      </m:d>
                    </m:oMath>
                  </m:oMathPara>
                </a14:m>
                <a:endParaRPr lang="en-US" altLang="zh-CN" sz="2000" b="1" i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     =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𝑼𝑰𝒄𝒐𝒔</m:t>
                    </m:r>
                    <m:r>
                      <a:rPr lang="zh-CN" altLang="en-US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𝝋</m:t>
                    </m:r>
                    <m:r>
                      <a:rPr lang="en-US" altLang="zh-CN" sz="2000" b="1" i="1" smtClean="0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黑体" panose="02010609060101010101" pitchFamily="49" charset="-122"/>
                      </a:rPr>
                      <m:t>−</m:t>
                    </m:r>
                  </m:oMath>
                </a14:m>
                <a:r>
                  <a:rPr lang="en-US" altLang="zh-CN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dk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𝑼𝑰𝒄𝒐𝒔</m:t>
                    </m:r>
                  </m:oMath>
                </a14:m>
                <a:r>
                  <a:rPr lang="en-US" altLang="zh-CN" sz="2000" b="1" dirty="0">
                    <a:solidFill>
                      <a:schemeClr val="dk1">
                        <a:lumMod val="85000"/>
                        <a:lumOff val="1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1" i="1" smtClean="0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zh-CN" altLang="en-US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altLang="zh-CN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2000" b="1" i="1">
                            <a:solidFill>
                              <a:schemeClr val="dk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黑体" panose="02010609060101010101" pitchFamily="49" charset="-122"/>
                          </a:rPr>
                          <m:t>𝝋</m:t>
                        </m:r>
                      </m:e>
                    </m:d>
                  </m:oMath>
                </a14:m>
                <a:endParaRPr lang="en-US" altLang="zh-CN" sz="2000" b="1" i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920" y="3615690"/>
                <a:ext cx="4145915" cy="10147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72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73.xml><?xml version="1.0" encoding="utf-8"?>
<p:tagLst xmlns:p="http://schemas.openxmlformats.org/presentationml/2006/main">
  <p:tag name="KSO_WPP_MARK_KEY" val="b047a6f6-948f-48f5-9a12-ee0d6eda6c5f"/>
  <p:tag name="COMMONDATA" val="eyJoZGlkIjoiODNhYjQxZGU2OWJiYTljMGVkNWMwMzJlN2JlNmY5ZD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2945</Words>
  <Application>WPS 演示</Application>
  <PresentationFormat>全屏显示(4:3)</PresentationFormat>
  <Paragraphs>314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Times New Roman</vt:lpstr>
      <vt:lpstr>Helvetica</vt:lpstr>
      <vt:lpstr>Cambria Math</vt:lpstr>
      <vt:lpstr>Arial Unicode MS</vt:lpstr>
      <vt:lpstr>第一PPT模板网-WWW.1PPT.COM</vt:lpstr>
      <vt:lpstr>Office 主题</vt:lpstr>
      <vt:lpstr>PBrush</vt:lpstr>
      <vt:lpstr>Equation.3</vt:lpstr>
      <vt:lpstr>Paint.Picture</vt:lpstr>
      <vt:lpstr>Visio.Drawing.11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1288</cp:revision>
  <dcterms:created xsi:type="dcterms:W3CDTF">2015-12-14T01:43:00Z</dcterms:created>
  <dcterms:modified xsi:type="dcterms:W3CDTF">2025-09-03T05:59:34Z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89869A19140548EB85B93320B8671924_13</vt:lpwstr>
  </property>
  <property fmtid="{D5CDD505-2E9C-101B-9397-08002B2CF9AE}" pid="3" name="KSOProductBuildVer">
    <vt:lpwstr>2052-12.1.0.22529</vt:lpwstr>
  </property>
</Properties>
</file>